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6" r:id="rId5"/>
    <p:sldId id="261" r:id="rId6"/>
    <p:sldId id="284" r:id="rId7"/>
    <p:sldId id="285" r:id="rId8"/>
    <p:sldId id="265" r:id="rId9"/>
    <p:sldId id="287" r:id="rId10"/>
    <p:sldId id="282" r:id="rId11"/>
    <p:sldId id="262" r:id="rId12"/>
    <p:sldId id="263" r:id="rId13"/>
    <p:sldId id="264" r:id="rId14"/>
    <p:sldId id="269" r:id="rId15"/>
    <p:sldId id="270" r:id="rId16"/>
    <p:sldId id="271" r:id="rId17"/>
    <p:sldId id="286" r:id="rId18"/>
    <p:sldId id="272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1017" y="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C4E3DC4-422A-4F7D-A672-96246222C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08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2B84969-A82D-4251-B1D2-A6AE79192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44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03320-18F3-45CB-929C-E31EB16F5CF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593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37815-1911-472D-B1EB-63DF3BF5AE40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020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E014F-9F09-4A90-A74E-05615A613564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920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A6753-03A1-4D62-9D24-05BB0E48720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5370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A0EE5-DD11-4D0B-BC37-ABD9748534C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780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3B710A-6566-4204-BBDC-0728FF6CFFC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844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9C69D-997A-49E4-965D-FC94B5BAA79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0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82A2B-E7CB-49D4-A533-A7357311261F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98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217AC-57EC-46E8-A2DE-63E0C453EDF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96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cap="all" dirty="0">
              <a:solidFill>
                <a:schemeClr val="bg1"/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3F2BC-3ABD-49B3-A5B3-9E62CB6773CB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457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AAC27-47DE-4C3C-BF10-A79603D3F6F4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5037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9CAE2-A58F-4B09-8CE9-E3D5525AE0DA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37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C91E-D694-44D9-AB5B-01D7494C6CE3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14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2FDF54C-C419-42EF-BDFE-1C90C3E45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AB2E-DA7C-4C02-BBD8-C98F60E31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4188-FC08-4413-BD75-79F0B854C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1EA17-222C-4A15-BC82-1D3E51E90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F4A2A65-18E6-457E-978D-301606EB4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2463F-82EC-433C-AAE1-04227DA52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B4B5EE-7CC3-4E09-8460-0D542AC6A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1A36A-B176-4A6B-AB2D-98D9740202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49E31-9FD3-4C98-AFFF-BD76CA648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CE9B7AB-68D2-4964-874D-1FEB8CC6D5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81AFF6-0E7A-4595-B827-9025F0562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3B76AEE-111B-4D27-A770-B312F907AF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73" r:id="rId7"/>
    <p:sldLayoutId id="2147483882" r:id="rId8"/>
    <p:sldLayoutId id="2147483883" r:id="rId9"/>
    <p:sldLayoutId id="2147483874" r:id="rId10"/>
    <p:sldLayoutId id="2147483875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C:\Users\KaleW\AppData\Local\Microsoft\Windows\Temporary%20Internet%20Files\Content.Outlook\HOYWR64Y\PC%20Nonattainment%20areas%202015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2057400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Air Quality Permitting Guidelines for Industrial Sources</a:t>
            </a:r>
          </a:p>
        </p:txBody>
      </p:sp>
      <p:sp useBgFill="1"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95600"/>
            <a:ext cx="8305800" cy="3200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dirty="0" smtClean="0"/>
              <a:t>Pinal County Air Quality Workshop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algn="ctr" eaLnBrk="1" hangingPunct="1">
              <a:spcBef>
                <a:spcPct val="0"/>
              </a:spcBef>
            </a:pPr>
            <a:r>
              <a:rPr lang="en-US" dirty="0" smtClean="0"/>
              <a:t>Florence – February 15, 2018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algn="ctr" eaLnBrk="1" hangingPunct="1">
              <a:spcBef>
                <a:spcPct val="0"/>
              </a:spcBef>
            </a:pPr>
            <a:r>
              <a:rPr lang="en-US" dirty="0" smtClean="0"/>
              <a:t>Anu Jain – Air Quality Engineer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Area Source NESHAPs</a:t>
            </a:r>
            <a:b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(40 CFR Part 63)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6H’s – Paint Stripping and Miscellaneous Surface Coating ( includes Autobody shops)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6W’s – Plating/Polishing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6X’s – Metal Fabrication/Finishing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6Z’s – Aluminum, Copper and other non-ferrous Foundries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7C’s – Paint Manufacturers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7D’s – Prepared Feed Manufacturers.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4Z’s (RICE) – Diesel and Natural Gas Engines.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525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9000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1905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itchFamily="18" charset="2"/>
              <a:buChar char="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6H’s – Paint Stripping and Miscellaneous Surface Coating ( includes </a:t>
            </a:r>
            <a:r>
              <a:rPr lang="en-US" sz="2400" dirty="0" err="1" smtClean="0"/>
              <a:t>Autobody</a:t>
            </a:r>
            <a:r>
              <a:rPr lang="en-US" sz="2400" dirty="0" smtClean="0"/>
              <a:t> shops)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6W’s – Plating/Polishing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6X’s – Metal Fabrication/Finishing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6Z’s – Aluminum, Copper and other non-ferrous Foundries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7C’s – Paint Manufacturers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7D’s – Prepared Feed Manufacturers.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4Z’s (RICE) – Diesel and Natural Gas Engines.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/>
            <a:r>
              <a:rPr lang="en-US" sz="2400" dirty="0"/>
              <a:t>-Each one contains a specific Compliance Date.</a:t>
            </a:r>
          </a:p>
          <a:p>
            <a:pPr eaLnBrk="1" hangingPunct="1"/>
            <a:r>
              <a:rPr lang="en-US" sz="2400" dirty="0"/>
              <a:t>-Must submit INITIAL NOTIFICATION.</a:t>
            </a:r>
          </a:p>
          <a:p>
            <a:pPr eaLnBrk="1" hangingPunct="1"/>
            <a:r>
              <a:rPr lang="en-US" sz="2400" dirty="0"/>
              <a:t>-Brochures available at </a:t>
            </a:r>
          </a:p>
          <a:p>
            <a:pPr algn="ctr" eaLnBrk="1" hangingPunct="1">
              <a:buFontTx/>
              <a:buNone/>
            </a:pPr>
            <a:r>
              <a:rPr lang="en-US" sz="2400" dirty="0"/>
              <a:t>www.epa.gov/ttn/atw/area/arearules.html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Fees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dirty="0" smtClean="0"/>
              <a:t>-Application Fee (Non-refundable)</a:t>
            </a:r>
          </a:p>
          <a:p>
            <a:pPr eaLnBrk="1" hangingPunct="1"/>
            <a:r>
              <a:rPr lang="en-US" sz="2800" dirty="0" smtClean="0"/>
              <a:t>-Permit Processing Fee (not applicable to Class III sources or transfers)</a:t>
            </a:r>
          </a:p>
          <a:p>
            <a:pPr eaLnBrk="1" hangingPunct="1"/>
            <a:r>
              <a:rPr lang="en-US" sz="2800" dirty="0" smtClean="0"/>
              <a:t>-Annual Fee </a:t>
            </a:r>
          </a:p>
          <a:p>
            <a:pPr eaLnBrk="1" hangingPunct="1"/>
            <a:r>
              <a:rPr lang="en-US" sz="2800" dirty="0" smtClean="0"/>
              <a:t>-Emissions Fee (only for Class I sources)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*Fees for 2018 is posted on our website.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*Fees are adjusted annually by the Consumer Price Index (CPI).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Renewals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dirty="0" smtClean="0"/>
          </a:p>
          <a:p>
            <a:pPr algn="ctr" eaLnBrk="1" hangingPunct="1">
              <a:buFontTx/>
              <a:buNone/>
            </a:pPr>
            <a:r>
              <a:rPr lang="en-US" sz="4500" dirty="0" smtClean="0"/>
              <a:t>Permits valid for 5 years.</a:t>
            </a: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Letters to renew permits are mailed at 	least couple of months before the 	permit expiration date. 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ym typeface="WP IconicSymbolsA" pitchFamily="2" charset="2"/>
              </a:rPr>
              <a:t>	     Revisions/Transfers </a:t>
            </a:r>
            <a:r>
              <a:rPr lang="en-US" u="sng" dirty="0" smtClean="0">
                <a:sym typeface="WP IconicSymbolsA" pitchFamily="2" charset="2"/>
              </a:rPr>
              <a:t>do not</a:t>
            </a:r>
            <a:r>
              <a:rPr lang="en-US" dirty="0" smtClean="0">
                <a:sym typeface="WP IconicSymbolsA" pitchFamily="2" charset="2"/>
              </a:rPr>
              <a:t> start the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ym typeface="WP IconicSymbolsA" pitchFamily="2" charset="2"/>
              </a:rPr>
              <a:t>        clock.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Permit Changes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TYPES: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-Permit Revision: Changes in equipment, process, and or products.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-Permit Transfer: Ownership or facility name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Permit Revision Application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dirty="0" smtClean="0"/>
              <a:t>-Same application form as for “New” permits, but check “Revision” box.</a:t>
            </a:r>
          </a:p>
          <a:p>
            <a:pPr eaLnBrk="1" hangingPunct="1"/>
            <a:r>
              <a:rPr lang="en-US" dirty="0" smtClean="0"/>
              <a:t>-Same information needed as for “New” permits, but only in relation to changes and or modifications.</a:t>
            </a:r>
          </a:p>
          <a:p>
            <a:pPr eaLnBrk="1" hangingPunct="1"/>
            <a:r>
              <a:rPr lang="en-US" dirty="0" smtClean="0"/>
              <a:t>-Revision application fee applicable to Class I permits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Permit Transfers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dirty="0" smtClean="0"/>
              <a:t>-Same Application form but check “Transfer” box.</a:t>
            </a:r>
          </a:p>
          <a:p>
            <a:pPr eaLnBrk="1" hangingPunct="1"/>
            <a:r>
              <a:rPr lang="en-US" dirty="0"/>
              <a:t>-Apply </a:t>
            </a:r>
            <a:r>
              <a:rPr lang="en-US" u="sng" dirty="0"/>
              <a:t>before</a:t>
            </a:r>
            <a:r>
              <a:rPr lang="en-US" dirty="0"/>
              <a:t> the transfer occurs.</a:t>
            </a:r>
          </a:p>
          <a:p>
            <a:pPr eaLnBrk="1" hangingPunct="1"/>
            <a:r>
              <a:rPr lang="en-US" dirty="0" smtClean="0"/>
              <a:t>-No processing fee associated with transfers.</a:t>
            </a:r>
          </a:p>
          <a:p>
            <a:pPr eaLnBrk="1" hangingPunct="1"/>
            <a:r>
              <a:rPr lang="en-US" dirty="0" smtClean="0"/>
              <a:t>-Transfers cannot be used for location changes, a new permit must be issued.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Permit Issuance Timeframes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-Mandatory Public Notice period of 30 days for new permits, significant revisions, and renewals.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-Class I permits have an additional mandatory EPA review period of 45 days.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-Permit processing time depends on the complexity, and the completeness of the application.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</a:rPr>
              <a:t>Issues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77200" cy="4572000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 smtClean="0"/>
              <a:t>Some of the issues related to permitting: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100" dirty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 smtClean="0"/>
              <a:t>-Operating without a permit.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1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 smtClean="0"/>
              <a:t>-Adding an emission unit without revising the permit.</a:t>
            </a:r>
            <a:r>
              <a:rPr lang="en-US" sz="3100" dirty="0"/>
              <a:t>	</a:t>
            </a:r>
            <a:endParaRPr lang="en-US" sz="31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1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 smtClean="0"/>
              <a:t>-Process or equipment list not getting updated during renewal.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100" dirty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/>
              <a:t>-Permit transfer</a:t>
            </a:r>
            <a:r>
              <a:rPr lang="en-US" sz="3100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1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 smtClean="0"/>
              <a:t>-Not reading the permit.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100" dirty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100" dirty="0" smtClean="0"/>
              <a:t>-Not asking questions.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Who to call?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Anu Jain</a:t>
            </a:r>
          </a:p>
          <a:p>
            <a:pPr marL="0" indent="0" algn="ctr" eaLnBrk="1" hangingPunct="1">
              <a:buNone/>
            </a:pPr>
            <a:r>
              <a:rPr lang="en-US" dirty="0" smtClean="0"/>
              <a:t>Air Quality Engineer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	(520) 866-6931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	anu.jain@pinalcountyaz.gov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Who needs an industrial permit?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  <a:ln>
            <a:noFill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Facilities that have a potential to emit 5.5 pounds per day or 1 ton per year of any </a:t>
            </a:r>
            <a:r>
              <a:rPr lang="en-US" u="sng" dirty="0" smtClean="0"/>
              <a:t>regulated</a:t>
            </a:r>
            <a:r>
              <a:rPr lang="en-US" dirty="0" smtClean="0"/>
              <a:t> pollutant.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Regulated Pollutants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dirty="0" smtClean="0"/>
              <a:t>Nitrogen Oxides (NOx)</a:t>
            </a:r>
          </a:p>
          <a:p>
            <a:pPr eaLnBrk="1" hangingPunct="1"/>
            <a:r>
              <a:rPr lang="en-US" dirty="0" smtClean="0"/>
              <a:t>Carbon Monoxide (CO)</a:t>
            </a:r>
          </a:p>
          <a:p>
            <a:pPr eaLnBrk="1" hangingPunct="1"/>
            <a:r>
              <a:rPr lang="en-US" dirty="0" smtClean="0"/>
              <a:t>Sulfur Dioxide (SO</a:t>
            </a:r>
            <a:r>
              <a:rPr lang="en-US" baseline="-25000" dirty="0" smtClean="0"/>
              <a:t>2</a:t>
            </a:r>
            <a:r>
              <a:rPr lang="en-US" dirty="0" smtClean="0"/>
              <a:t>):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Volatile </a:t>
            </a:r>
            <a:r>
              <a:rPr lang="en-US" dirty="0"/>
              <a:t>Organic </a:t>
            </a:r>
            <a:r>
              <a:rPr lang="en-US" dirty="0" smtClean="0"/>
              <a:t>Compounds (VOCs)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Hazardous Air Pollutants (HAPs)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Particulate Matter (PM10/PM2.5) 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is the purpose of a Permit?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419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-Identifies air quality rules that a source is subject to:  Local (PCAQCD), State (Statutes) or Federal (EPA).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-Contains emission limits for each significant emission unit.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-Defines allowable hourly, monthly or annual throughputs.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-Monitoring, recordkeeping, and reporting requirements.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-May contain limitations to avoid stringent air quality requirements or higher fees.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Permits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Class I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-New Source Review sources (PSD or NNSR)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-Title V sources (above “major source” thresholds)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Class II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-Synthetic minor sources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-Medium &amp; small spray paint operations, feed </a:t>
            </a:r>
            <a:r>
              <a:rPr lang="en-US" sz="2800" dirty="0"/>
              <a:t>m</a:t>
            </a:r>
            <a:r>
              <a:rPr lang="en-US" sz="2800" dirty="0" smtClean="0"/>
              <a:t>ills, metal fabrication crushing/screening, cotton </a:t>
            </a:r>
            <a:r>
              <a:rPr lang="en-US" sz="2800" dirty="0"/>
              <a:t>g</a:t>
            </a:r>
            <a:r>
              <a:rPr lang="en-US" sz="2800" dirty="0" smtClean="0"/>
              <a:t>ins, crematories etc.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Class III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Small gas stations, auto body shops, dry cleaners…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059835"/>
              </p:ext>
            </p:extLst>
          </p:nvPr>
        </p:nvGraphicFramePr>
        <p:xfrm>
          <a:off x="228600" y="146050"/>
          <a:ext cx="8686800" cy="671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Acrobat Document" r:id="rId4" imgW="7543800" imgH="5829300" progId="AcroExch.Document.7">
                  <p:link updateAutomatic="1"/>
                </p:oleObj>
              </mc:Choice>
              <mc:Fallback>
                <p:oleObj name="Acrobat Document" r:id="rId4" imgW="7543800" imgH="5829300" progId="AcroExch.Document.7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6050"/>
                        <a:ext cx="8686800" cy="671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000"/>
            <a:ext cx="8763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Stationary Sources and PM Nonattainment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400" dirty="0" smtClean="0"/>
              <a:t>Small sources</a:t>
            </a:r>
          </a:p>
          <a:p>
            <a:pPr lvl="1" eaLnBrk="1" hangingPunct="1"/>
            <a:r>
              <a:rPr lang="en-US" sz="1600" dirty="0" smtClean="0"/>
              <a:t>Area source rules may be incorporated into permits</a:t>
            </a:r>
          </a:p>
          <a:p>
            <a:pPr eaLnBrk="1" hangingPunct="1"/>
            <a:r>
              <a:rPr lang="en-US" sz="2400" dirty="0" smtClean="0"/>
              <a:t>Medium sources</a:t>
            </a:r>
          </a:p>
          <a:p>
            <a:pPr lvl="1" eaLnBrk="1" hangingPunct="1"/>
            <a:r>
              <a:rPr lang="en-US" sz="1600" dirty="0" smtClean="0"/>
              <a:t>Area source rules may be incorporated into permits</a:t>
            </a:r>
          </a:p>
          <a:p>
            <a:pPr lvl="1" eaLnBrk="1" hangingPunct="1"/>
            <a:r>
              <a:rPr lang="en-US" sz="1600" dirty="0" smtClean="0"/>
              <a:t>Source might have to take Federally Enforceable limits  to stay under 100 tons per year (tpy)</a:t>
            </a:r>
          </a:p>
          <a:p>
            <a:pPr lvl="1" eaLnBrk="1" hangingPunct="1"/>
            <a:r>
              <a:rPr lang="en-US" sz="1600" dirty="0" smtClean="0"/>
              <a:t>May have to implement Reasonably Available Control Technology (RACT) level controls</a:t>
            </a:r>
          </a:p>
          <a:p>
            <a:pPr eaLnBrk="1" hangingPunct="1"/>
            <a:r>
              <a:rPr lang="en-US" sz="2200" dirty="0" smtClean="0"/>
              <a:t>Large </a:t>
            </a:r>
            <a:r>
              <a:rPr lang="en-US" sz="2200" dirty="0" smtClean="0"/>
              <a:t>sources</a:t>
            </a:r>
          </a:p>
          <a:p>
            <a:pPr lvl="1" eaLnBrk="1" hangingPunct="1"/>
            <a:r>
              <a:rPr lang="en-US" sz="1600" dirty="0" smtClean="0"/>
              <a:t>Area source rules may be incorporated into permits</a:t>
            </a:r>
          </a:p>
          <a:p>
            <a:pPr lvl="1" eaLnBrk="1" hangingPunct="1"/>
            <a:r>
              <a:rPr lang="en-US" sz="1800" dirty="0" smtClean="0"/>
              <a:t>Nonattainment </a:t>
            </a:r>
            <a:r>
              <a:rPr lang="en-US" sz="1800" dirty="0" smtClean="0"/>
              <a:t>New Source Review (NNSR) for sources with a PM10 potential to emit (PTE) over 100 tpy</a:t>
            </a:r>
          </a:p>
          <a:p>
            <a:pPr lvl="1" eaLnBrk="1" hangingPunct="1"/>
            <a:r>
              <a:rPr lang="en-US" sz="1600" dirty="0" smtClean="0"/>
              <a:t>New sources must install Lowest Achievable Emission Rate Technology (LAER) which does not consider economic impacts</a:t>
            </a:r>
          </a:p>
          <a:p>
            <a:pPr lvl="1" eaLnBrk="1" hangingPunct="1"/>
            <a:r>
              <a:rPr lang="en-US" sz="1600" dirty="0" smtClean="0"/>
              <a:t>Existing sources must implement Reasonably Available Control Technology (RACT) level </a:t>
            </a:r>
            <a:r>
              <a:rPr lang="en-US" sz="1600" dirty="0" smtClean="0"/>
              <a:t>controls</a:t>
            </a:r>
          </a:p>
          <a:p>
            <a:pPr lvl="1" eaLnBrk="1" hangingPunct="1"/>
            <a:r>
              <a:rPr lang="en-US" sz="1600" dirty="0" smtClean="0"/>
              <a:t>Offsets at a ratio of at least 1:1 will be required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New Permit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76800"/>
          </a:xfrm>
          <a:solidFill>
            <a:schemeClr val="accent1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400" dirty="0" smtClean="0"/>
              <a:t>-Permit Application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sz="2400" dirty="0" smtClean="0"/>
              <a:t>-Additional Forms (if applicable) for Fuel Burning equipment, Storage Tanks, Crushing and Screening equipment, Cotton Gins, Generators, Soil Vapor Extraction Units, Spray Paint Booths and Wastewater Treatment Plants.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sz="2400" dirty="0" smtClean="0"/>
              <a:t>-</a:t>
            </a:r>
            <a:r>
              <a:rPr lang="en-US" sz="2400" dirty="0"/>
              <a:t> Generic Outline or Air Quality Permit Filing </a:t>
            </a:r>
            <a:r>
              <a:rPr lang="en-US" sz="2400" dirty="0" smtClean="0"/>
              <a:t>Instructions (process </a:t>
            </a:r>
            <a:r>
              <a:rPr lang="en-US" sz="2400" dirty="0"/>
              <a:t>description, site plan, flow diagram, plant and equipment capacities, MSDS </a:t>
            </a:r>
            <a:r>
              <a:rPr lang="en-US" sz="2400" dirty="0" smtClean="0"/>
              <a:t>sheets etc.)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sz="2400" dirty="0" smtClean="0"/>
              <a:t>-Application fee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sz="2400" dirty="0" smtClean="0"/>
              <a:t>Forms available at  http://www.pinalcountyaz.gov/Departments/AirQuality/Pages/IndustrialPermits.aspx </a:t>
            </a:r>
            <a:endParaRPr lang="en-US" sz="16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endParaRPr lang="en-US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New Source Performance Standards NSPS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(40 CFR Part 60)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Db – Industrial-Commercial-Institutional Steam Generating Units</a:t>
            </a:r>
            <a:r>
              <a:rPr lang="en-US" sz="2400" dirty="0"/>
              <a:t>	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GG – Stationary Gas turbines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LL – Metallic Mineral Processing Plants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OOO – Nonmetallic Mineral Processing Plants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UUU – Calciners and Dryers in Mineral Industries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IIII – Compression Ignition Internal Combustion Engines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JJJJ – Spark Ignition Internal Combustion Engines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KKKK – Stationary Combustion Turbines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009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8462</TotalTime>
  <Words>632</Words>
  <Application>Microsoft Office PowerPoint</Application>
  <PresentationFormat>On-screen Show (4:3)</PresentationFormat>
  <Paragraphs>154</Paragraphs>
  <Slides>18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Rockwell</vt:lpstr>
      <vt:lpstr>Times New Roman</vt:lpstr>
      <vt:lpstr>Wingdings 2</vt:lpstr>
      <vt:lpstr>WP IconicSymbolsA</vt:lpstr>
      <vt:lpstr>Foundry</vt:lpstr>
      <vt:lpstr>C:\Users\KaleW\AppData\Local\Microsoft\Windows\Temporary Internet Files\Content.Outlook\HOYWR64Y\PC Nonattainment areas 2015.pdf</vt:lpstr>
      <vt:lpstr>Air Quality Permitting Guidelines for Industrial Sources</vt:lpstr>
      <vt:lpstr>Who needs an industrial permit?</vt:lpstr>
      <vt:lpstr>Regulated Pollutants</vt:lpstr>
      <vt:lpstr>What is the purpose of a Permit?</vt:lpstr>
      <vt:lpstr>Types of Permits</vt:lpstr>
      <vt:lpstr>PowerPoint Presentation</vt:lpstr>
      <vt:lpstr>Stationary Sources and PM Nonattainment</vt:lpstr>
      <vt:lpstr>New Permit </vt:lpstr>
      <vt:lpstr>New Source Performance Standards NSPS  (40 CFR Part 60)</vt:lpstr>
      <vt:lpstr>Area Source NESHAPs  (40 CFR Part 63)</vt:lpstr>
      <vt:lpstr>Fees</vt:lpstr>
      <vt:lpstr>Renewals</vt:lpstr>
      <vt:lpstr>Permit Changes</vt:lpstr>
      <vt:lpstr>Permit Revision Application</vt:lpstr>
      <vt:lpstr>Permit Transfers</vt:lpstr>
      <vt:lpstr>Permit Issuance Timeframes</vt:lpstr>
      <vt:lpstr>Issues</vt:lpstr>
      <vt:lpstr>Who to call?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Permits and Revisions for Industrial Sources</dc:title>
  <dc:creator>Kale Walch</dc:creator>
  <cp:lastModifiedBy>anuj</cp:lastModifiedBy>
  <cp:revision>572</cp:revision>
  <dcterms:created xsi:type="dcterms:W3CDTF">2007-01-22T19:35:15Z</dcterms:created>
  <dcterms:modified xsi:type="dcterms:W3CDTF">2018-02-12T16:51:50Z</dcterms:modified>
</cp:coreProperties>
</file>